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98" r:id="rId2"/>
    <p:sldId id="291" r:id="rId3"/>
    <p:sldId id="260" r:id="rId4"/>
    <p:sldId id="303" r:id="rId5"/>
    <p:sldId id="268" r:id="rId6"/>
    <p:sldId id="257" r:id="rId7"/>
    <p:sldId id="259" r:id="rId8"/>
    <p:sldId id="296" r:id="rId9"/>
    <p:sldId id="278" r:id="rId10"/>
    <p:sldId id="270" r:id="rId11"/>
    <p:sldId id="264" r:id="rId12"/>
    <p:sldId id="293" r:id="rId13"/>
    <p:sldId id="292" r:id="rId14"/>
    <p:sldId id="274" r:id="rId15"/>
    <p:sldId id="273" r:id="rId16"/>
    <p:sldId id="263" r:id="rId17"/>
    <p:sldId id="294" r:id="rId18"/>
    <p:sldId id="286" r:id="rId19"/>
    <p:sldId id="289" r:id="rId20"/>
    <p:sldId id="276" r:id="rId21"/>
    <p:sldId id="301" r:id="rId22"/>
    <p:sldId id="281" r:id="rId23"/>
    <p:sldId id="267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EBC8"/>
    <a:srgbClr val="FFFFCC"/>
    <a:srgbClr val="FF0101"/>
    <a:srgbClr val="CCFFCC"/>
    <a:srgbClr val="CCFF33"/>
    <a:srgbClr val="FFCCCC"/>
    <a:srgbClr val="281951"/>
    <a:srgbClr val="6C5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2" autoAdjust="0"/>
    <p:restoredTop sz="94692" autoAdjust="0"/>
  </p:normalViewPr>
  <p:slideViewPr>
    <p:cSldViewPr>
      <p:cViewPr varScale="1">
        <p:scale>
          <a:sx n="84" d="100"/>
          <a:sy n="84" d="100"/>
        </p:scale>
        <p:origin x="-658" y="-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6500B-6666-42F5-96A3-B33D8391E4C8}" type="datetimeFigureOut">
              <a:rPr lang="ru-RU" smtClean="0"/>
              <a:t>18.10.2017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B64E9-5E06-464B-9DE6-652B1AFBAE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23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6500B-6666-42F5-96A3-B33D8391E4C8}" type="datetimeFigureOut">
              <a:rPr lang="ru-RU" smtClean="0"/>
              <a:t>18.10.2017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B64E9-5E06-464B-9DE6-652B1AFBAE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2200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6500B-6666-42F5-96A3-B33D8391E4C8}" type="datetimeFigureOut">
              <a:rPr lang="ru-RU" smtClean="0"/>
              <a:t>18.10.2017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B64E9-5E06-464B-9DE6-652B1AFBAE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399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6500B-6666-42F5-96A3-B33D8391E4C8}" type="datetimeFigureOut">
              <a:rPr lang="ru-RU" smtClean="0"/>
              <a:t>18.10.2017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B64E9-5E06-464B-9DE6-652B1AFBAE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6076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6500B-6666-42F5-96A3-B33D8391E4C8}" type="datetimeFigureOut">
              <a:rPr lang="ru-RU" smtClean="0"/>
              <a:t>18.10.2017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B64E9-5E06-464B-9DE6-652B1AFBAE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3454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6500B-6666-42F5-96A3-B33D8391E4C8}" type="datetimeFigureOut">
              <a:rPr lang="ru-RU" smtClean="0"/>
              <a:t>18.10.2017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B64E9-5E06-464B-9DE6-652B1AFBAE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797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6500B-6666-42F5-96A3-B33D8391E4C8}" type="datetimeFigureOut">
              <a:rPr lang="ru-RU" smtClean="0"/>
              <a:t>18.10.2017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B64E9-5E06-464B-9DE6-652B1AFBAE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3569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6500B-6666-42F5-96A3-B33D8391E4C8}" type="datetimeFigureOut">
              <a:rPr lang="ru-RU" smtClean="0"/>
              <a:t>18.10.2017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B64E9-5E06-464B-9DE6-652B1AFBAE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8180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6500B-6666-42F5-96A3-B33D8391E4C8}" type="datetimeFigureOut">
              <a:rPr lang="ru-RU" smtClean="0"/>
              <a:t>18.10.2017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B64E9-5E06-464B-9DE6-652B1AFBAE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3561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6500B-6666-42F5-96A3-B33D8391E4C8}" type="datetimeFigureOut">
              <a:rPr lang="ru-RU" smtClean="0"/>
              <a:t>18.10.2017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B64E9-5E06-464B-9DE6-652B1AFBAE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5869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6500B-6666-42F5-96A3-B33D8391E4C8}" type="datetimeFigureOut">
              <a:rPr lang="ru-RU" smtClean="0"/>
              <a:t>18.10.2017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B64E9-5E06-464B-9DE6-652B1AFBAE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2030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D6500B-6666-42F5-96A3-B33D8391E4C8}" type="datetimeFigureOut">
              <a:rPr lang="ru-RU" smtClean="0"/>
              <a:t>18.10.2017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1B64E9-5E06-464B-9DE6-652B1AFBAE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9138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_CopperGothCpsExp" pitchFamily="34" charset="-52"/>
              </a:rPr>
              <a:t>ШРИ </a:t>
            </a:r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_CopperGothCpsExp" pitchFamily="34" charset="-52"/>
              </a:rPr>
              <a:t>ГАУДАПАДА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_CopperGothCpsExp" pitchFamily="34" charset="-52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628800"/>
            <a:ext cx="3933737" cy="5069160"/>
          </a:xfrm>
        </p:spPr>
      </p:pic>
    </p:spTree>
    <p:extLst>
      <p:ext uri="{BB962C8B-B14F-4D97-AF65-F5344CB8AC3E}">
        <p14:creationId xmlns:p14="http://schemas.microsoft.com/office/powerpoint/2010/main" val="306898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4444" y="274638"/>
            <a:ext cx="8648036" cy="85010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_CopperGothCpsExp" pitchFamily="34" charset="-52"/>
              </a:rPr>
              <a:t>СРАВНИТЕЛЬНЫЙ АНАЛИЗ</a:t>
            </a:r>
            <a:endParaRPr lang="ru-RU" sz="3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_CopperGothCpsExp" pitchFamily="34" charset="-52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73883" y="2492896"/>
            <a:ext cx="4317875" cy="3633267"/>
          </a:xfrm>
          <a:solidFill>
            <a:srgbClr val="FFFFCC"/>
          </a:solidFill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_CopperGothCpsExp" pitchFamily="34" charset="-52"/>
              </a:rPr>
              <a:t>ПРЕХОДЯЩИ</a:t>
            </a:r>
          </a:p>
          <a:p>
            <a:pPr>
              <a:buFont typeface="Wingdings" pitchFamily="2" charset="2"/>
              <a:buChar char="ü"/>
            </a:pPr>
            <a:endParaRPr lang="ru-RU" sz="3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_CopperGothCpsExp" pitchFamily="34" charset="-52"/>
            </a:endParaRP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_CopperGothCpsExp" pitchFamily="34" charset="-52"/>
              </a:rPr>
              <a:t>НЕРЕАЛЬНЫ</a:t>
            </a:r>
          </a:p>
          <a:p>
            <a:pPr>
              <a:buFont typeface="Wingdings" pitchFamily="2" charset="2"/>
              <a:buChar char="ü"/>
            </a:pPr>
            <a:endParaRPr lang="ru-RU" sz="3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_CopperGothCpsExp" pitchFamily="34" charset="-52"/>
            </a:endParaRP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_CopperGothCpsExp" pitchFamily="34" charset="-52"/>
              </a:rPr>
              <a:t>НЕ ИМЕЮТ АБСОЛЮТНОЙ ЦЕННОСТИ (БЕСПОЛЕЗНЫ В БОДРСТВОВАНИИ)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_CopperGothCpsExp" pitchFamily="34" charset="-52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36932" y="2492896"/>
            <a:ext cx="4175447" cy="3312368"/>
          </a:xfrm>
          <a:solidFill>
            <a:srgbClr val="FFFFCC"/>
          </a:solidFill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_CopperGothCpsExp" pitchFamily="34" charset="-52"/>
                <a:cs typeface="Aharoni" pitchFamily="2" charset="-79"/>
              </a:rPr>
              <a:t>ПРЕХОДЯЩИ</a:t>
            </a:r>
          </a:p>
          <a:p>
            <a:pPr>
              <a:buFont typeface="Wingdings" pitchFamily="2" charset="2"/>
              <a:buChar char="ü"/>
            </a:pPr>
            <a:endParaRPr lang="ru-RU" sz="3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_CopperGothCpsExp" pitchFamily="34" charset="-52"/>
              <a:cs typeface="Aharoni" pitchFamily="2" charset="-79"/>
            </a:endParaRP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_CopperGothCpsExp" pitchFamily="34" charset="-52"/>
                <a:cs typeface="Aharoni" pitchFamily="2" charset="-79"/>
              </a:rPr>
              <a:t>НЕРЕАЛЬНЫ</a:t>
            </a:r>
          </a:p>
          <a:p>
            <a:pPr>
              <a:buFont typeface="Wingdings" pitchFamily="2" charset="2"/>
              <a:buChar char="ü"/>
            </a:pPr>
            <a:endParaRPr lang="ru-RU" sz="3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_CopperGothCpsExp" pitchFamily="34" charset="-52"/>
              <a:cs typeface="Aharoni" pitchFamily="2" charset="-79"/>
            </a:endParaRP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_CopperGothCpsExp" pitchFamily="34" charset="-52"/>
                <a:cs typeface="Aharoni" pitchFamily="2" charset="-79"/>
              </a:rPr>
              <a:t>НЕ ИМЕЮТ АБСОЛЮТНОЙ ЦЕННОСТИ (БЕСПОЛЕЗНЫ В СНОВИДЕНИИ)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_CopperGothCpsExp" pitchFamily="34" charset="-52"/>
              <a:cs typeface="Aharoni" pitchFamily="2" charset="-79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44444" y="5805264"/>
            <a:ext cx="8784976" cy="9144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_CopperGothCpsExp" pitchFamily="34" charset="-52"/>
              </a:rPr>
              <a:t>ЗАКЛЮЧЕНИЕ   –    ОНИ   ОДИНАКОВЫ «КАК КАПЛИ ВОДЫ»</a:t>
            </a:r>
            <a:endParaRPr lang="ru-RU" sz="2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a_CopperGothCpsExp" pitchFamily="34" charset="-52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38928" y="1412777"/>
            <a:ext cx="4261063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CC"/>
                </a:solidFill>
                <a:effectLst>
                  <a:reflection blurRad="12700" stA="28000" endPos="45000" dist="1000" dir="5400000" sy="-100000" algn="bl" rotWithShape="0"/>
                </a:effectLst>
                <a:latin typeface="a_CopperGothCpsExp" pitchFamily="34" charset="-52"/>
              </a:rPr>
              <a:t>ОБЬЕКТЫ СНОВИДЕНИЯ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CC"/>
              </a:solidFill>
              <a:effectLst>
                <a:reflection blurRad="12700" stA="28000" endPos="45000" dist="1000" dir="5400000" sy="-100000" algn="bl" rotWithShape="0"/>
              </a:effectLst>
              <a:latin typeface="a_CopperGothCpsExp" pitchFamily="34" charset="-52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502329" y="1412778"/>
            <a:ext cx="4318143" cy="8640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CC"/>
                </a:solidFill>
                <a:effectLst>
                  <a:reflection blurRad="12700" stA="28000" endPos="45000" dist="1000" dir="5400000" sy="-100000" algn="bl" rotWithShape="0"/>
                </a:effectLst>
                <a:latin typeface="a_CopperGothCpsExp" pitchFamily="34" charset="-52"/>
              </a:rPr>
              <a:t>ОБЬЕКТЫ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_CopperGothCpsExp" pitchFamily="34" charset="-52"/>
              </a:rPr>
              <a:t> 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CC"/>
                </a:solidFill>
                <a:effectLst>
                  <a:reflection blurRad="12700" stA="28000" endPos="45000" dist="1000" dir="5400000" sy="-100000" algn="bl" rotWithShape="0"/>
                </a:effectLst>
                <a:latin typeface="a_CopperGothCpsExp" pitchFamily="34" charset="-52"/>
              </a:rPr>
              <a:t>БОДРСТВОВАНИЯ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CC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_CopperGothCpsExp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23422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7802" y="260648"/>
            <a:ext cx="8674678" cy="2016224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_CopperGothCpsExp" pitchFamily="34" charset="-52"/>
              </a:rPr>
              <a:t>ВСЕ  ЧТО  ОН   ЧУВСТВУЕТ  </a:t>
            </a:r>
            <a:b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_CopperGothCpsExp" pitchFamily="34" charset="-52"/>
              </a:rPr>
            </a:b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_CopperGothCpsExp" pitchFamily="34" charset="-52"/>
              </a:rPr>
              <a:t> ЭТО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_CopperGothCpsExp" pitchFamily="34" charset="-52"/>
              </a:rPr>
              <a:t> </a:t>
            </a:r>
            <a:b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_CopperGothCpsExp" pitchFamily="34" charset="-52"/>
              </a:rPr>
            </a:b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_CopperGothCpsExp" pitchFamily="34" charset="-52"/>
              </a:rPr>
              <a:t> 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_CopperGothCpsExp" pitchFamily="34" charset="-52"/>
              </a:rPr>
              <a:t>ЕГО  СОБСТВЕННОЕ СОЗНАНИЕ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_CopperGothCpsExp" pitchFamily="34" charset="-52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403648" y="4464272"/>
            <a:ext cx="6120680" cy="1845048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solidFill>
                  <a:schemeClr val="bg1">
                    <a:lumMod val="9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_CopperGothCpsExp" pitchFamily="34" charset="-52"/>
              </a:rPr>
              <a:t>УМ</a:t>
            </a:r>
            <a:r>
              <a:rPr lang="ru-RU" sz="2800" b="1" cap="all" dirty="0" smtClean="0">
                <a:ln w="0"/>
                <a:solidFill>
                  <a:schemeClr val="bg1">
                    <a:lumMod val="9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_CopperGothCpsExp" pitchFamily="34" charset="-52"/>
              </a:rPr>
              <a:t>        </a:t>
            </a:r>
            <a:r>
              <a:rPr lang="ru-RU" sz="3200" b="1" cap="all" dirty="0" smtClean="0">
                <a:ln w="0"/>
                <a:solidFill>
                  <a:schemeClr val="bg1">
                    <a:lumMod val="9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_CopperGothCpsExp" pitchFamily="34" charset="-52"/>
              </a:rPr>
              <a:t>(КОЛЕБАНИЕ                                          СОЗНАНИЯ)</a:t>
            </a:r>
            <a:endParaRPr lang="ru-RU" sz="3200" b="1" cap="all" dirty="0">
              <a:ln w="0"/>
              <a:solidFill>
                <a:schemeClr val="bg1">
                  <a:lumMod val="9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a_CopperGothCpsExp" pitchFamily="34" charset="-52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156176" y="2620108"/>
            <a:ext cx="2736304" cy="1152128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dirty="0" smtClean="0">
                <a:ln w="0"/>
                <a:solidFill>
                  <a:schemeClr val="bg1">
                    <a:lumMod val="9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_CopperGothCpsExp" pitchFamily="34" charset="-52"/>
              </a:rPr>
              <a:t>ОБЬЕКТ</a:t>
            </a:r>
            <a:endParaRPr lang="ru-RU" sz="3200" b="1" cap="all" dirty="0">
              <a:ln w="0"/>
              <a:solidFill>
                <a:schemeClr val="bg1">
                  <a:lumMod val="9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a_CopperGothCpsExp" pitchFamily="34" charset="-52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17802" y="2540155"/>
            <a:ext cx="2736304" cy="1198984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dirty="0" smtClean="0">
                <a:ln w="0"/>
                <a:solidFill>
                  <a:schemeClr val="bg1">
                    <a:lumMod val="9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_CopperGothCpsExp" pitchFamily="34" charset="-52"/>
              </a:rPr>
              <a:t>СУБЬЕКТ</a:t>
            </a:r>
            <a:endParaRPr lang="ru-RU" sz="3200" b="1" cap="all" dirty="0">
              <a:ln w="0"/>
              <a:solidFill>
                <a:schemeClr val="bg1">
                  <a:lumMod val="9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a_CopperGothCpsExp" pitchFamily="34" charset="-52"/>
            </a:endParaRPr>
          </a:p>
        </p:txBody>
      </p:sp>
      <p:sp>
        <p:nvSpPr>
          <p:cNvPr id="9" name="Двойная стрелка влево/вправо 8"/>
          <p:cNvSpPr/>
          <p:nvPr/>
        </p:nvSpPr>
        <p:spPr>
          <a:xfrm>
            <a:off x="3066088" y="2576791"/>
            <a:ext cx="2885714" cy="337182"/>
          </a:xfrm>
          <a:prstGeom prst="leftRightArrow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углом 14"/>
          <p:cNvSpPr/>
          <p:nvPr/>
        </p:nvSpPr>
        <p:spPr>
          <a:xfrm flipH="1">
            <a:off x="3160164" y="3074534"/>
            <a:ext cx="1283941" cy="123914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30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2480" y="6597352"/>
            <a:ext cx="65471" cy="72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Стрелка углом 12"/>
          <p:cNvSpPr/>
          <p:nvPr/>
        </p:nvSpPr>
        <p:spPr>
          <a:xfrm>
            <a:off x="4615963" y="3078198"/>
            <a:ext cx="1308347" cy="1239140"/>
          </a:xfrm>
          <a:prstGeom prst="bentArrow">
            <a:avLst>
              <a:gd name="adj1" fmla="val 25000"/>
              <a:gd name="adj2" fmla="val 24239"/>
              <a:gd name="adj3" fmla="val 25000"/>
              <a:gd name="adj4" fmla="val 30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75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  <a:solidFill>
            <a:srgbClr val="FFFFCC"/>
          </a:solidFill>
        </p:spPr>
        <p:txBody>
          <a:bodyPr>
            <a:noAutofit/>
          </a:bodyPr>
          <a:lstStyle/>
          <a:p>
            <a:r>
              <a:rPr lang="ru-RU" sz="3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_CopperGothCpsExp" pitchFamily="34" charset="-52"/>
              </a:rPr>
              <a:t>ДЖИВАТМАН И ПАРАМАТМАН</a:t>
            </a:r>
            <a:endParaRPr lang="ru-RU" sz="3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_CopperGothCpsExp" pitchFamily="34" charset="-52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84784"/>
            <a:ext cx="8208912" cy="5238582"/>
          </a:xfrm>
        </p:spPr>
      </p:pic>
    </p:spTree>
    <p:extLst>
      <p:ext uri="{BB962C8B-B14F-4D97-AF65-F5344CB8AC3E}">
        <p14:creationId xmlns:p14="http://schemas.microsoft.com/office/powerpoint/2010/main" val="116812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a_CopperGothCpsExp" pitchFamily="34" charset="-52"/>
              </a:rPr>
              <a:t>Ни одна душа </a:t>
            </a:r>
            <a:b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a_CopperGothCpsExp" pitchFamily="34" charset="-52"/>
              </a:rPr>
            </a:b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a_CopperGothCpsExp" pitchFamily="34" charset="-52"/>
              </a:rPr>
              <a:t>не является рожденной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a_CopperGothCpsExp" pitchFamily="34" charset="-52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rgbClr val="CCFF33"/>
          </a:solidFill>
          <a:ln>
            <a:solidFill>
              <a:srgbClr val="002060"/>
            </a:solidFill>
          </a:ln>
        </p:spPr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192589" y="5445224"/>
            <a:ext cx="4843199" cy="1008112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a_CopperGothCpsExp" pitchFamily="34" charset="-52"/>
              </a:rPr>
              <a:t>САКАЛЫ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65024" y="4177994"/>
            <a:ext cx="4844047" cy="108012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a_CopperGothCpsExp" pitchFamily="34" charset="-52"/>
              </a:rPr>
              <a:t>ПРАЛАйаКАЛЫ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a_CopperGothCpsExp" pitchFamily="34" charset="-52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523308" y="2924944"/>
            <a:ext cx="6180912" cy="108012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a_CopperGothCpsExp" pitchFamily="34" charset="-52"/>
              </a:rPr>
              <a:t>МАНТРАМАХЕШВАРЫ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153823" y="1724207"/>
            <a:ext cx="4866447" cy="108012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a_CopperGothCpsExp" pitchFamily="34" charset="-52"/>
              </a:rPr>
              <a:t>АКАЛЫ</a:t>
            </a:r>
          </a:p>
        </p:txBody>
      </p:sp>
    </p:spTree>
    <p:extLst>
      <p:ext uri="{BB962C8B-B14F-4D97-AF65-F5344CB8AC3E}">
        <p14:creationId xmlns:p14="http://schemas.microsoft.com/office/powerpoint/2010/main" val="406877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_CopperGothCpsExp" pitchFamily="34" charset="-52"/>
              </a:rPr>
              <a:t>АДЖАТА ВАДА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_CopperGothCpsExp" pitchFamily="34" charset="-52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rgbClr val="00B05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4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latin typeface="a_CopperGothCpsExp" pitchFamily="34" charset="-52"/>
            </a:endParaRPr>
          </a:p>
          <a:p>
            <a:pPr marL="0" indent="0" algn="ctr">
              <a:buNone/>
            </a:pP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latin typeface="a_CopperGothCpsExp" pitchFamily="34" charset="-52"/>
            </a:endParaRPr>
          </a:p>
          <a:p>
            <a:pPr marL="0" indent="0" algn="ctr">
              <a:buNone/>
            </a:pP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CC"/>
                </a:solidFill>
                <a:effectLst>
                  <a:reflection blurRad="12700" stA="28000" endPos="45000" dist="1000" dir="5400000" sy="-100000" algn="bl" rotWithShape="0"/>
                </a:effectLst>
                <a:latin typeface="a_CopperGothCpsExp" pitchFamily="34" charset="-52"/>
              </a:rPr>
              <a:t>НИЧЕГО НЕ РОЖДАЕТСЯ</a:t>
            </a:r>
          </a:p>
          <a:p>
            <a:pPr marL="0" indent="0" algn="ctr">
              <a:buNone/>
            </a:pPr>
            <a:endParaRPr lang="ru-RU" sz="4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CC"/>
              </a:solidFill>
              <a:effectLst>
                <a:reflection blurRad="12700" stA="28000" endPos="45000" dist="1000" dir="5400000" sy="-100000" algn="bl" rotWithShape="0"/>
              </a:effectLst>
              <a:latin typeface="a_CopperGothCpsExp" pitchFamily="34" charset="-52"/>
            </a:endParaRPr>
          </a:p>
          <a:p>
            <a:pPr marL="0" indent="0" algn="ctr">
              <a:buNone/>
            </a:pP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CC"/>
                </a:solidFill>
                <a:effectLst>
                  <a:reflection blurRad="12700" stA="28000" endPos="45000" dist="1000" dir="5400000" sy="-100000" algn="bl" rotWithShape="0"/>
                </a:effectLst>
                <a:latin typeface="a_CopperGothCpsExp" pitchFamily="34" charset="-52"/>
              </a:rPr>
              <a:t>ХОТЬ И КАЖЕТСЯ РОЖДАЮЩИМСЯ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CC"/>
              </a:solidFill>
              <a:effectLst>
                <a:reflection blurRad="12700" stA="28000" endPos="45000" dist="1000" dir="5400000" sy="-100000" algn="bl" rotWithShape="0"/>
              </a:effectLst>
              <a:latin typeface="a_CopperGothCpsExp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37105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30626"/>
          </a:xfrm>
          <a:solidFill>
            <a:srgbClr val="FFFFCC"/>
          </a:solidFill>
        </p:spPr>
        <p:txBody>
          <a:bodyPr>
            <a:normAutofit fontScale="90000"/>
          </a:bodyPr>
          <a:lstStyle/>
          <a:p>
            <a:r>
              <a:rPr lang="ru-RU" sz="49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_CopperGothCpsExp" pitchFamily="34" charset="-52"/>
              </a:rPr>
              <a:t>ДУШЕ </a:t>
            </a:r>
            <a:r>
              <a:rPr lang="ru-RU" sz="49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_CopperGothCpsExp" pitchFamily="34" charset="-52"/>
              </a:rPr>
              <a:t/>
            </a:r>
            <a:br>
              <a:rPr lang="ru-RU" sz="49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_CopperGothCpsExp" pitchFamily="34" charset="-52"/>
              </a:rPr>
            </a:br>
            <a:r>
              <a:rPr lang="ru-RU" sz="49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_CopperGothCpsExp" pitchFamily="34" charset="-52"/>
              </a:rPr>
              <a:t>НЕОТКУДА </a:t>
            </a:r>
            <a:r>
              <a:rPr lang="ru-RU" sz="49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_CopperGothCpsExp" pitchFamily="34" charset="-52"/>
              </a:rPr>
              <a:t>РОЖДАТЬСЯ </a:t>
            </a:r>
            <a:r>
              <a:rPr lang="ru-RU" sz="49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_CopperGothCpsExp" pitchFamily="34" charset="-52"/>
              </a:rPr>
              <a:t/>
            </a:r>
            <a:br>
              <a:rPr lang="ru-RU" sz="49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_CopperGothCpsExp" pitchFamily="34" charset="-52"/>
              </a:rPr>
            </a:br>
            <a:r>
              <a:rPr lang="ru-RU" sz="49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_CopperGothCpsExp" pitchFamily="34" charset="-52"/>
              </a:rPr>
              <a:t/>
            </a:r>
            <a:br>
              <a:rPr lang="ru-RU" sz="49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_CopperGothCpsExp" pitchFamily="34" charset="-52"/>
              </a:rPr>
            </a:b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_CopperGothCpsExp" pitchFamily="34" charset="-52"/>
              </a:rPr>
              <a:t>ТАК </a:t>
            </a: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_CopperGothCpsExp" pitchFamily="34" charset="-52"/>
              </a:rPr>
              <a:t>КАК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_CopperGothCpsExp" pitchFamily="34" charset="-52"/>
              </a:rPr>
              <a:t/>
            </a:r>
            <a:b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_CopperGothCpsExp" pitchFamily="34" charset="-52"/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_CopperGothCpsExp" pitchFamily="34" charset="-52"/>
              </a:rPr>
              <a:t> </a:t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_CopperGothCpsExp" pitchFamily="34" charset="-52"/>
              </a:rPr>
            </a:br>
            <a:r>
              <a:rPr lang="ru-RU" sz="53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_CopperGothCpsExp" pitchFamily="34" charset="-52"/>
              </a:rPr>
              <a:t>В </a:t>
            </a:r>
            <a:r>
              <a:rPr lang="ru-RU" sz="53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_CopperGothCpsExp" pitchFamily="34" charset="-52"/>
              </a:rPr>
              <a:t>АТМАНЕ </a:t>
            </a:r>
            <a:r>
              <a:rPr lang="ru-RU" sz="53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_CopperGothCpsExp" pitchFamily="34" charset="-52"/>
              </a:rPr>
              <a:t/>
            </a:r>
            <a:br>
              <a:rPr lang="ru-RU" sz="53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_CopperGothCpsExp" pitchFamily="34" charset="-52"/>
              </a:rPr>
            </a:br>
            <a:r>
              <a:rPr lang="ru-RU" sz="53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_CopperGothCpsExp" pitchFamily="34" charset="-52"/>
              </a:rPr>
              <a:t>ВСЕ </a:t>
            </a:r>
            <a:r>
              <a:rPr lang="ru-RU" sz="53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_CopperGothCpsExp" pitchFamily="34" charset="-52"/>
              </a:rPr>
              <a:t>ВЕЧНО</a:t>
            </a:r>
            <a:endParaRPr lang="ru-RU" sz="53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_CopperGothCpsExp" pitchFamily="34" charset="-52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517232"/>
            <a:ext cx="8229600" cy="1008112"/>
          </a:xfrm>
          <a:noFill/>
        </p:spPr>
        <p:txBody>
          <a:bodyPr/>
          <a:lstStyle/>
          <a:p>
            <a:pPr marL="0" indent="0" algn="ctr">
              <a:buNone/>
            </a:pPr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latin typeface="a_CopperGothCpsExp" pitchFamily="34" charset="-52"/>
            </a:endParaRPr>
          </a:p>
          <a:p>
            <a:pPr marL="0" indent="0" algn="ctr">
              <a:buNone/>
            </a:pPr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latin typeface="a_CopperGothCpsExp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90589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_CopperGothCpsExp" pitchFamily="34" charset="-52"/>
              </a:rPr>
              <a:t>Невозможность трансмутации  ПРИРОДЫ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a_CopperGothCpsExp" pitchFamily="34" charset="-52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7504" y="2371739"/>
            <a:ext cx="3717994" cy="1015157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_CopperGothCpsExp" pitchFamily="34" charset="-52"/>
              </a:rPr>
              <a:t>БЕССМЕРТНЫЙ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a_CopperGothCpsExp" pitchFamily="34" charset="-52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436056" y="2405741"/>
            <a:ext cx="3602238" cy="1015157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_CopperGothCpsExp" pitchFamily="34" charset="-52"/>
              </a:rPr>
              <a:t>СМЕРТНЫЙ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a_CopperGothCpsExp" pitchFamily="34" charset="-52"/>
            </a:endParaRPr>
          </a:p>
        </p:txBody>
      </p:sp>
      <p:sp>
        <p:nvSpPr>
          <p:cNvPr id="6" name="Двойная стрелка влево/вправо 5"/>
          <p:cNvSpPr/>
          <p:nvPr/>
        </p:nvSpPr>
        <p:spPr>
          <a:xfrm>
            <a:off x="3571061" y="2762820"/>
            <a:ext cx="2209918" cy="288033"/>
          </a:xfrm>
          <a:prstGeom prst="leftRight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множение 6"/>
          <p:cNvSpPr/>
          <p:nvPr/>
        </p:nvSpPr>
        <p:spPr>
          <a:xfrm>
            <a:off x="4064172" y="1918496"/>
            <a:ext cx="1223696" cy="1883838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5977" y="3656328"/>
            <a:ext cx="3736923" cy="110167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_CopperGothCpsExp" pitchFamily="34" charset="-52"/>
              </a:rPr>
              <a:t>ВЕЧНО СУЩЕСТВУЮЩИЙ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a_CopperGothCpsExp" pitchFamily="34" charset="-52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436056" y="3667470"/>
            <a:ext cx="3602238" cy="110167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_CopperGothCpsExp" pitchFamily="34" charset="-52"/>
              </a:rPr>
              <a:t>РОЖДЕННЫЙ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a_CopperGothCpsExp" pitchFamily="34" charset="-52"/>
            </a:endParaRPr>
          </a:p>
        </p:txBody>
      </p:sp>
      <p:sp>
        <p:nvSpPr>
          <p:cNvPr id="10" name="Двойная стрелка влево/вправо 9"/>
          <p:cNvSpPr/>
          <p:nvPr/>
        </p:nvSpPr>
        <p:spPr>
          <a:xfrm>
            <a:off x="3516721" y="4063147"/>
            <a:ext cx="2281928" cy="288033"/>
          </a:xfrm>
          <a:prstGeom prst="leftRight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5977" y="5053941"/>
            <a:ext cx="3749702" cy="1134221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_CopperGothCpsExp" pitchFamily="34" charset="-52"/>
              </a:rPr>
              <a:t>НЕСУЩЕСТВУЮЩЕЕ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a_CopperGothCpsExp" pitchFamily="34" charset="-52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436096" y="5089729"/>
            <a:ext cx="3601828" cy="110957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_CopperGothCpsExp" pitchFamily="34" charset="-52"/>
              </a:rPr>
              <a:t>СУЩЕСТВУЮЩЕЕ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a_CopperGothCpsExp" pitchFamily="34" charset="-52"/>
            </a:endParaRPr>
          </a:p>
        </p:txBody>
      </p:sp>
      <p:sp>
        <p:nvSpPr>
          <p:cNvPr id="14" name="Двойная стрелка влево/вправо 13"/>
          <p:cNvSpPr/>
          <p:nvPr/>
        </p:nvSpPr>
        <p:spPr>
          <a:xfrm>
            <a:off x="3613570" y="5500500"/>
            <a:ext cx="2088230" cy="288033"/>
          </a:xfrm>
          <a:prstGeom prst="leftRight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1959" y="6116154"/>
            <a:ext cx="55965" cy="72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Умножение 19"/>
          <p:cNvSpPr/>
          <p:nvPr/>
        </p:nvSpPr>
        <p:spPr>
          <a:xfrm>
            <a:off x="4045837" y="3273893"/>
            <a:ext cx="1223696" cy="1883838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множение 20"/>
          <p:cNvSpPr/>
          <p:nvPr/>
        </p:nvSpPr>
        <p:spPr>
          <a:xfrm>
            <a:off x="4045837" y="4702598"/>
            <a:ext cx="1223696" cy="1883838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561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  <a:solidFill>
            <a:srgbClr val="FFFFCC"/>
          </a:solidFill>
        </p:spPr>
        <p:txBody>
          <a:bodyPr>
            <a:normAutofit fontScale="90000"/>
          </a:bodyPr>
          <a:lstStyle/>
          <a:p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_CopperGothCpsExp" pitchFamily="34" charset="-52"/>
              </a:rPr>
              <a:t>Хоть и кажется, </a:t>
            </a:r>
            <a:b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_CopperGothCpsExp" pitchFamily="34" charset="-52"/>
              </a:rPr>
            </a:b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_CopperGothCpsExp" pitchFamily="34" charset="-52"/>
              </a:rPr>
              <a:t>но не существует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833" y="1484784"/>
            <a:ext cx="5863595" cy="4525963"/>
          </a:xfrm>
        </p:spPr>
      </p:pic>
      <p:sp>
        <p:nvSpPr>
          <p:cNvPr id="6" name="Скругленный прямоугольник 5"/>
          <p:cNvSpPr/>
          <p:nvPr/>
        </p:nvSpPr>
        <p:spPr>
          <a:xfrm>
            <a:off x="5231463" y="1772816"/>
            <a:ext cx="3456384" cy="216024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_CopperGothCpsExp" pitchFamily="34" charset="-52"/>
              </a:rPr>
              <a:t>Вселенная</a:t>
            </a:r>
          </a:p>
          <a:p>
            <a:pPr algn="ctr"/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_CopperGothCpsExp" pitchFamily="34" charset="-52"/>
              </a:rPr>
              <a:t>Змея</a:t>
            </a:r>
            <a:endParaRPr lang="ru-RU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_CopperGothCpsExp" pitchFamily="34" charset="-52"/>
            </a:endParaRPr>
          </a:p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_CopperGothCpsExp" pitchFamily="34" charset="-52"/>
              </a:rPr>
              <a:t>наложение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_CopperGothCpsExp" pitchFamily="34" charset="-52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13798" y="5877272"/>
            <a:ext cx="7698562" cy="91440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_CopperGothCpsExp" pitchFamily="34" charset="-52"/>
              </a:rPr>
              <a:t>Брахман 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_CopperGothCpsExp" pitchFamily="34" charset="-52"/>
              </a:rPr>
              <a:t>Веревка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_CopperGothCpsExp" pitchFamily="34" charset="-52"/>
              </a:rPr>
              <a:t> реальность</a:t>
            </a:r>
            <a:endParaRPr lang="ru-RU" sz="2800" dirty="0">
              <a:latin typeface="a_CopperGothCpsExp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32626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260648"/>
            <a:ext cx="4040188" cy="1152128"/>
          </a:xfrm>
          <a:solidFill>
            <a:srgbClr val="92D050"/>
          </a:solidFill>
        </p:spPr>
        <p:txBody>
          <a:bodyPr>
            <a:normAutofit/>
          </a:bodyPr>
          <a:lstStyle/>
          <a:p>
            <a:pPr algn="ctr"/>
            <a:r>
              <a:rPr lang="ru-RU" sz="4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a_CopperGothCpsExp" pitchFamily="34" charset="-52"/>
              </a:rPr>
              <a:t>ОСНОВА</a:t>
            </a:r>
            <a:endParaRPr lang="ru-RU" sz="40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  <a:latin typeface="a_CopperGothCpsExp" pitchFamily="34" charset="-52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556792"/>
            <a:ext cx="4040188" cy="4569371"/>
          </a:xfrm>
          <a:solidFill>
            <a:srgbClr val="CCFFCC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4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a_CopperGothCpsExp" pitchFamily="34" charset="-52"/>
            </a:endParaRPr>
          </a:p>
          <a:p>
            <a:pPr marL="0" indent="0" algn="ctr">
              <a:buNone/>
            </a:pPr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a_CopperGothCpsExp" pitchFamily="34" charset="-52"/>
              </a:rPr>
              <a:t>БРАХМАН</a:t>
            </a:r>
            <a:endParaRPr lang="ru-RU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a_CopperGothCpsExp" pitchFamily="34" charset="-52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260648"/>
            <a:ext cx="4103439" cy="1152127"/>
          </a:xfrm>
          <a:solidFill>
            <a:srgbClr val="FF0000"/>
          </a:solidFill>
        </p:spPr>
        <p:txBody>
          <a:bodyPr>
            <a:normAutofit/>
          </a:bodyPr>
          <a:lstStyle/>
          <a:p>
            <a:pPr algn="ctr"/>
            <a:r>
              <a:rPr lang="ru-RU" sz="3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a_CopperGothCpsExp" pitchFamily="34" charset="-52"/>
              </a:rPr>
              <a:t>НАЛОЖЕНИЯ</a:t>
            </a:r>
            <a:endParaRPr lang="ru-RU" sz="36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  <a:latin typeface="a_CopperGothCpsExp" pitchFamily="34" charset="-52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556792"/>
            <a:ext cx="4103439" cy="4569371"/>
          </a:xfrm>
          <a:solidFill>
            <a:srgbClr val="FFCCCC"/>
          </a:solidFill>
        </p:spPr>
        <p:txBody>
          <a:bodyPr>
            <a:normAutofit fontScale="92500"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_CopperGothCpsExp" pitchFamily="34" charset="-52"/>
              </a:rPr>
              <a:t>МАНАС</a:t>
            </a:r>
          </a:p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_CopperGothCpsExp" pitchFamily="34" charset="-52"/>
              </a:rPr>
              <a:t>ЧИТТА</a:t>
            </a:r>
          </a:p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_CopperGothCpsExp" pitchFamily="34" charset="-52"/>
              </a:rPr>
              <a:t>ВРЕМЯ</a:t>
            </a:r>
          </a:p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_CopperGothCpsExp" pitchFamily="34" charset="-52"/>
              </a:rPr>
              <a:t>ДХАРМА</a:t>
            </a:r>
          </a:p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_CopperGothCpsExp" pitchFamily="34" charset="-52"/>
              </a:rPr>
              <a:t>АДХАРМА</a:t>
            </a:r>
          </a:p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_CopperGothCpsExp" pitchFamily="34" charset="-52"/>
              </a:rPr>
              <a:t>ТАТТВЫ</a:t>
            </a:r>
          </a:p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_CopperGothCpsExp" pitchFamily="34" charset="-52"/>
              </a:rPr>
              <a:t>ВЕДЫ</a:t>
            </a:r>
          </a:p>
          <a:p>
            <a:r>
              <a:rPr lang="ru-RU" sz="21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_CopperGothCpsExp" pitchFamily="34" charset="-52"/>
              </a:rPr>
              <a:t>ЖЕРТВОПРИНОШЕНИЯ</a:t>
            </a:r>
          </a:p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_CopperGothCpsExp" pitchFamily="34" charset="-52"/>
              </a:rPr>
              <a:t>ТОНКОЕ</a:t>
            </a:r>
          </a:p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_CopperGothCpsExp" pitchFamily="34" charset="-52"/>
              </a:rPr>
              <a:t>ПУСТОТА</a:t>
            </a:r>
          </a:p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_CopperGothCpsExp" pitchFamily="34" charset="-52"/>
              </a:rPr>
              <a:t>ФОРМЫ ...    И т.д.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788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  <a:solidFill>
            <a:srgbClr val="00B0F0"/>
          </a:solidFill>
        </p:spPr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_CopperGothCpsExp" pitchFamily="34" charset="-52"/>
              </a:rPr>
              <a:t>АБСОЛЮТНАЯ ИСТИНА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_CopperGothCpsExp" pitchFamily="34" charset="-52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12776"/>
            <a:ext cx="8712968" cy="5256584"/>
          </a:xfrm>
          <a:solidFill>
            <a:srgbClr val="CCFFCC"/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_CopperGothCpsExp" pitchFamily="34" charset="-52"/>
              </a:rPr>
              <a:t>НЕТ</a:t>
            </a:r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_CopperGothCpsExp" pitchFamily="34" charset="-52"/>
              </a:rPr>
              <a:t>  </a:t>
            </a:r>
          </a:p>
          <a:p>
            <a:pPr marL="0" indent="0" algn="ctr">
              <a:buNone/>
            </a:pPr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_CopperGothCpsExp" pitchFamily="34" charset="-52"/>
              </a:rPr>
              <a:t>НИ СМЕРТИ </a:t>
            </a:r>
          </a:p>
          <a:p>
            <a:pPr marL="0" indent="0" algn="ctr">
              <a:buNone/>
            </a:pPr>
            <a:r>
              <a:rPr lang="ru-RU" sz="4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_CopperGothCpsExp" pitchFamily="34" charset="-52"/>
              </a:rPr>
              <a:t>НИ СТАНОВЛЕНИЯ</a:t>
            </a:r>
          </a:p>
          <a:p>
            <a:pPr marL="0" indent="0" algn="ctr">
              <a:buNone/>
            </a:pP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_CopperGothCpsExp" pitchFamily="34" charset="-52"/>
              </a:rPr>
              <a:t>НИ ПОРАБОЩЕННЫХ ДУШ </a:t>
            </a:r>
          </a:p>
          <a:p>
            <a:pPr marL="0" indent="0" algn="ctr">
              <a:buNone/>
            </a:pPr>
            <a:r>
              <a:rPr lang="ru-RU" sz="3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_CopperGothCpsExp" pitchFamily="34" charset="-52"/>
              </a:rPr>
              <a:t>НИ ИСКАТЕЛЕЙ ОСВОБОЖДЕНИЯ</a:t>
            </a:r>
          </a:p>
          <a:p>
            <a:pPr marL="0" indent="0" algn="ctr">
              <a:buNone/>
            </a:pP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_CopperGothCpsExp" pitchFamily="34" charset="-52"/>
              </a:rPr>
              <a:t>НИ ОСВОБОДИВШИХСЯ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a_CopperGothCpsExp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0781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8568952" cy="633670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1259632" y="5085184"/>
            <a:ext cx="3244240" cy="86409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err="1" smtClean="0">
                <a:solidFill>
                  <a:srgbClr val="7030A0"/>
                </a:solidFill>
                <a:latin typeface="a_CopperGothCpsExp" pitchFamily="34" charset="-52"/>
              </a:rPr>
              <a:t>джаграт</a:t>
            </a:r>
            <a:endParaRPr lang="ru-RU" sz="3200" dirty="0">
              <a:solidFill>
                <a:srgbClr val="7030A0"/>
              </a:solidFill>
              <a:latin typeface="a_CopperGothCpsExp" pitchFamily="34" charset="-52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95536" y="1628800"/>
            <a:ext cx="3316248" cy="100811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err="1" smtClean="0">
                <a:solidFill>
                  <a:srgbClr val="7030A0"/>
                </a:solidFill>
                <a:latin typeface="a_CopperGothCpsExp" pitchFamily="34" charset="-52"/>
              </a:rPr>
              <a:t>сушупти</a:t>
            </a:r>
            <a:endParaRPr lang="ru-RU" sz="3200" dirty="0">
              <a:solidFill>
                <a:srgbClr val="7030A0"/>
              </a:solidFill>
              <a:latin typeface="a_CopperGothCpsExp" pitchFamily="34" charset="-52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940152" y="4437112"/>
            <a:ext cx="2812192" cy="93610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err="1" smtClean="0">
                <a:solidFill>
                  <a:srgbClr val="7030A0"/>
                </a:solidFill>
                <a:latin typeface="a_CopperGothCpsExp" pitchFamily="34" charset="-52"/>
              </a:rPr>
              <a:t>свапна</a:t>
            </a:r>
            <a:endParaRPr lang="ru-RU" sz="3200" dirty="0">
              <a:solidFill>
                <a:srgbClr val="7030A0"/>
              </a:solidFill>
              <a:latin typeface="a_CopperGothCpsExp" pitchFamily="34" charset="-52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6300192" y="1268760"/>
            <a:ext cx="2232248" cy="86409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7030A0"/>
                </a:solidFill>
                <a:latin typeface="a_CopperGothCpsExp" pitchFamily="34" charset="-52"/>
              </a:rPr>
              <a:t>майя</a:t>
            </a:r>
            <a:endParaRPr lang="ru-RU" sz="3200" dirty="0">
              <a:solidFill>
                <a:srgbClr val="7030A0"/>
              </a:solidFill>
              <a:latin typeface="a_CopperGothCpsExp" pitchFamily="34" charset="-52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914944" y="332656"/>
            <a:ext cx="2664296" cy="83417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7030A0"/>
                </a:solidFill>
                <a:latin typeface="a_CopperGothCpsExp" pitchFamily="34" charset="-52"/>
              </a:rPr>
              <a:t>турья</a:t>
            </a:r>
            <a:endParaRPr lang="ru-RU" sz="3200" dirty="0">
              <a:solidFill>
                <a:srgbClr val="7030A0"/>
              </a:solidFill>
              <a:latin typeface="a_CopperGothCpsExp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45248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051720" y="1196752"/>
            <a:ext cx="5427129" cy="986408"/>
          </a:xfrm>
          <a:prstGeom prst="roundRect">
            <a:avLst/>
          </a:prstGeom>
          <a:solidFill>
            <a:srgbClr val="F0EB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a_CopperGothCpsExp" pitchFamily="34" charset="-52"/>
              </a:rPr>
              <a:t>НЕРОЖДЕННЫЙ АТМАН</a:t>
            </a:r>
            <a:endParaRPr lang="ru-RU" sz="2800" dirty="0">
              <a:solidFill>
                <a:srgbClr val="002060"/>
              </a:solidFill>
              <a:latin typeface="a_CopperGothCpsExp" pitchFamily="34" charset="-52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72093" y="3140968"/>
            <a:ext cx="6916929" cy="986408"/>
          </a:xfrm>
          <a:prstGeom prst="roundRect">
            <a:avLst/>
          </a:prstGeom>
          <a:solidFill>
            <a:srgbClr val="F0EB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a_CopperGothCpsExp" pitchFamily="34" charset="-52"/>
              </a:rPr>
              <a:t>МАЙЯ</a:t>
            </a:r>
            <a:endParaRPr lang="ru-RU" sz="2800" dirty="0">
              <a:solidFill>
                <a:srgbClr val="002060"/>
              </a:solidFill>
              <a:latin typeface="a_CopperGothCpsExp" pitchFamily="34" charset="-52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88970" y="5201636"/>
            <a:ext cx="8087487" cy="986408"/>
          </a:xfrm>
          <a:prstGeom prst="roundRect">
            <a:avLst/>
          </a:prstGeom>
          <a:solidFill>
            <a:srgbClr val="F0EB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a_CopperGothCpsExp" pitchFamily="34" charset="-52"/>
              </a:rPr>
              <a:t>МНОЖЕСТВЕННОСТЬ </a:t>
            </a:r>
            <a:endParaRPr lang="ru-RU" sz="2800" dirty="0" smtClean="0">
              <a:solidFill>
                <a:srgbClr val="002060"/>
              </a:solidFill>
              <a:latin typeface="a_CopperGothCpsExp" pitchFamily="34" charset="-52"/>
            </a:endParaRPr>
          </a:p>
          <a:p>
            <a:pPr algn="ctr"/>
            <a:r>
              <a:rPr lang="ru-RU" sz="2800" dirty="0" smtClean="0">
                <a:solidFill>
                  <a:srgbClr val="002060"/>
                </a:solidFill>
                <a:latin typeface="a_CopperGothCpsExp" pitchFamily="34" charset="-52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a_CopperGothCpsExp" pitchFamily="34" charset="-52"/>
              </a:rPr>
              <a:t>И </a:t>
            </a:r>
            <a:r>
              <a:rPr lang="ru-RU" sz="2800" dirty="0" smtClean="0">
                <a:solidFill>
                  <a:srgbClr val="002060"/>
                </a:solidFill>
                <a:latin typeface="a_CopperGothCpsExp" pitchFamily="34" charset="-52"/>
              </a:rPr>
              <a:t>  ПОРОЖДЕНИЕ</a:t>
            </a:r>
            <a:endParaRPr lang="ru-RU" sz="2800" dirty="0">
              <a:solidFill>
                <a:srgbClr val="002060"/>
              </a:solidFill>
              <a:latin typeface="a_CopperGothCpsExp" pitchFamily="34" charset="-52"/>
            </a:endParaRPr>
          </a:p>
        </p:txBody>
      </p:sp>
      <p:sp>
        <p:nvSpPr>
          <p:cNvPr id="9" name="Плюс 8"/>
          <p:cNvSpPr/>
          <p:nvPr/>
        </p:nvSpPr>
        <p:spPr>
          <a:xfrm>
            <a:off x="4229380" y="2183160"/>
            <a:ext cx="914400" cy="9144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 9"/>
          <p:cNvSpPr/>
          <p:nvPr/>
        </p:nvSpPr>
        <p:spPr>
          <a:xfrm>
            <a:off x="4208755" y="4318982"/>
            <a:ext cx="914400" cy="9144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8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>
            <a:normAutofit/>
          </a:bodyPr>
          <a:lstStyle/>
          <a:p>
            <a:r>
              <a:rPr lang="ru-RU" sz="6000" dirty="0">
                <a:solidFill>
                  <a:srgbClr val="FF0101"/>
                </a:solidFill>
                <a:latin typeface="a_CopperGothCpsExp" pitchFamily="34" charset="-52"/>
              </a:rPr>
              <a:t>БРАХМАН</a:t>
            </a:r>
            <a:endParaRPr lang="ru-RU" sz="6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rgbClr val="CCFFCC"/>
          </a:solidFill>
        </p:spPr>
        <p:txBody>
          <a:bodyPr/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sz="4800" dirty="0" smtClean="0">
                <a:solidFill>
                  <a:srgbClr val="FF0101"/>
                </a:solidFill>
                <a:latin typeface="a_CopperGothCpsExp" pitchFamily="34" charset="-52"/>
              </a:rPr>
              <a:t>= МОКША</a:t>
            </a:r>
            <a:endParaRPr lang="ru-RU" sz="4800" dirty="0">
              <a:solidFill>
                <a:srgbClr val="FF0101"/>
              </a:solidFill>
              <a:latin typeface="a_CopperGothCpsExp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16291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CCFFCC"/>
          </a:solidFill>
        </p:spPr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_CopperGothCpsExp" pitchFamily="34" charset="-52"/>
              </a:rPr>
              <a:t>ОСВОБОЖДЕНИЕ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_CopperGothCpsExp" pitchFamily="34" charset="-52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42835" y="1549566"/>
            <a:ext cx="8424936" cy="4752528"/>
          </a:xfrm>
          <a:prstGeom prst="roundRect">
            <a:avLst/>
          </a:prstGeom>
          <a:solidFill>
            <a:srgbClr val="F0EB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_CopperGothCpsExp" pitchFamily="34" charset="-52"/>
              </a:rPr>
              <a:t>ОСОЗНАНИЕ </a:t>
            </a:r>
            <a:endParaRPr lang="ru-RU" sz="4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a_CopperGothCpsExp" pitchFamily="34" charset="-52"/>
            </a:endParaRPr>
          </a:p>
          <a:p>
            <a:pPr algn="ctr"/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a_CopperGothCpsExp" pitchFamily="34" charset="-52"/>
            </a:endParaRPr>
          </a:p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_CopperGothCpsExp" pitchFamily="34" charset="-52"/>
              </a:rPr>
              <a:t>НЕРЕАЛЬНОСТИ</a:t>
            </a:r>
          </a:p>
          <a:p>
            <a:pPr algn="ctr"/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a_CopperGothCpsExp" pitchFamily="34" charset="-52"/>
            </a:endParaRPr>
          </a:p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_CopperGothCpsExp" pitchFamily="34" charset="-52"/>
              </a:rPr>
              <a:t>ДВОЙСТВЕННОСТИ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a_CopperGothCpsExp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30202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646673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39760" y="260649"/>
            <a:ext cx="8928992" cy="6447772"/>
          </a:xfrm>
          <a:prstGeom prst="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_CopperGothCpsExp" pitchFamily="34" charset="-52"/>
              </a:rPr>
              <a:t>ВЫСШАЯ РЕАЛЬНОСТЬ</a:t>
            </a:r>
            <a:endParaRPr lang="ru-RU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_CopperGothCpsExp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66180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600" b="1" cap="all" dirty="0" smtClean="0">
                <a:ln w="0"/>
                <a:solidFill>
                  <a:srgbClr val="FF0101"/>
                </a:solidFill>
                <a:effectLst>
                  <a:reflection blurRad="12700" stA="50000" endPos="50000" dist="5000" dir="5400000" sy="-100000" rotWithShape="0"/>
                </a:effectLst>
                <a:latin typeface="a_CopperGothCpsExp" pitchFamily="34" charset="-52"/>
              </a:rPr>
              <a:t>ЧЕТЫРЕ СТОПЫ БРАХМАНА</a:t>
            </a:r>
            <a:endParaRPr lang="ru-RU" sz="3600" b="1" cap="all" dirty="0">
              <a:ln w="0"/>
              <a:solidFill>
                <a:srgbClr val="FF0101"/>
              </a:solidFill>
              <a:effectLst>
                <a:reflection blurRad="12700" stA="50000" endPos="50000" dist="5000" dir="5400000" sy="-100000" rotWithShape="0"/>
              </a:effectLst>
              <a:latin typeface="a_CopperGothCpsExp" pitchFamily="34" charset="-52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>
              <a:latin typeface="a_CityNovaOtl Bold" pitchFamily="18" charset="-52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163472" y="4113360"/>
            <a:ext cx="3451826" cy="1979936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_CopperGothCpsExp" pitchFamily="34" charset="-52"/>
              </a:rPr>
              <a:t>ВИШВА</a:t>
            </a:r>
            <a:endParaRPr lang="ru-RU" sz="3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_CopperGothCpsExp" pitchFamily="34" charset="-52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67544" y="4113360"/>
            <a:ext cx="3471792" cy="1979936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_CopperGothCpsExp" pitchFamily="34" charset="-52"/>
              </a:rPr>
              <a:t>ТАЙДЖАСА</a:t>
            </a:r>
            <a:endParaRPr lang="ru-RU" sz="3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_CopperGothCpsExp" pitchFamily="34" charset="-52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168987" y="1893104"/>
            <a:ext cx="3451826" cy="2007186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_CopperGothCpsExp" pitchFamily="34" charset="-52"/>
              </a:rPr>
              <a:t>ПРАДЖНЯ</a:t>
            </a:r>
            <a:endParaRPr lang="ru-RU" sz="3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_CopperGothCpsExp" pitchFamily="34" charset="-52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67544" y="1844824"/>
            <a:ext cx="3471792" cy="2055466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_CopperGothCpsExp" pitchFamily="34" charset="-52"/>
              </a:rPr>
              <a:t>ТУРИЯ</a:t>
            </a:r>
            <a:endParaRPr lang="ru-RU" sz="3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_CopperGothCpsExp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16436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7926376"/>
              </p:ext>
            </p:extLst>
          </p:nvPr>
        </p:nvGraphicFramePr>
        <p:xfrm>
          <a:off x="323528" y="188640"/>
          <a:ext cx="8496944" cy="65255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0"/>
                <a:gridCol w="1872208"/>
                <a:gridCol w="2088232"/>
                <a:gridCol w="1944216"/>
                <a:gridCol w="1872208"/>
              </a:tblGrid>
              <a:tr h="98800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i="0" dirty="0" err="1">
                          <a:solidFill>
                            <a:srgbClr val="002060"/>
                          </a:solidFill>
                          <a:effectLst/>
                          <a:latin typeface="a_CopperGothCpsExp" pitchFamily="34" charset="-52"/>
                          <a:ea typeface="Times New Roman"/>
                          <a:cs typeface="Times New Roman"/>
                        </a:rPr>
                        <a:t>Аум</a:t>
                      </a:r>
                      <a:endParaRPr lang="ru-RU" sz="1400" i="0" dirty="0">
                        <a:solidFill>
                          <a:srgbClr val="002060"/>
                        </a:solidFill>
                        <a:effectLst/>
                        <a:latin typeface="a_CopperGothCpsExp" pitchFamily="34" charset="-52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solidFill>
                      <a:srgbClr val="F0EBC8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  <a:latin typeface="a_CopperGothCpsExp" pitchFamily="34" charset="-52"/>
                          <a:ea typeface="Times New Roman"/>
                          <a:cs typeface="Times New Roman"/>
                        </a:rPr>
                        <a:t>Классы отождествляемых элементов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a_CopperGothCpsExp" pitchFamily="34" charset="-52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314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a_CopperGothCpsExp" pitchFamily="34" charset="-52"/>
                          <a:ea typeface="Times New Roman"/>
                          <a:cs typeface="Times New Roman"/>
                        </a:rPr>
                        <a:t>части («стопы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effectLst/>
                          <a:latin typeface="a_CopperGothCpsExp" pitchFamily="34" charset="-52"/>
                          <a:ea typeface="Times New Roman"/>
                          <a:cs typeface="Times New Roman"/>
                        </a:rPr>
                        <a:t>») Брахмана-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2060"/>
                          </a:solidFill>
                          <a:effectLst/>
                          <a:latin typeface="a_CopperGothCpsExp" pitchFamily="34" charset="-52"/>
                          <a:ea typeface="Times New Roman"/>
                          <a:cs typeface="Times New Roman"/>
                        </a:rPr>
                        <a:t>Атмана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a_CopperGothCpsExp" pitchFamily="34" charset="-52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solidFill>
                      <a:srgbClr val="F0EBC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a_CopperGothCpsExp" pitchFamily="34" charset="-52"/>
                          <a:ea typeface="Times New Roman"/>
                          <a:cs typeface="Times New Roman"/>
                        </a:rPr>
                        <a:t>состояния сознания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a_CopperGothCpsExp" pitchFamily="34" charset="-52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solidFill>
                      <a:srgbClr val="F0EBC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a_CopperGothCpsExp" pitchFamily="34" charset="-52"/>
                          <a:ea typeface="Times New Roman"/>
                          <a:cs typeface="Times New Roman"/>
                        </a:rPr>
                        <a:t>характер познания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a_CopperGothCpsExp" pitchFamily="34" charset="-52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solidFill>
                      <a:srgbClr val="F0EBC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a_CopperGothCpsExp" pitchFamily="34" charset="-52"/>
                          <a:ea typeface="Times New Roman"/>
                          <a:cs typeface="Times New Roman"/>
                        </a:rPr>
                        <a:t>объект «вкушения»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a_CopperGothCpsExp" pitchFamily="34" charset="-52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solidFill>
                      <a:srgbClr val="F0EBC8"/>
                    </a:solidFill>
                  </a:tcPr>
                </a:tc>
              </a:tr>
              <a:tr h="12052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i="0" dirty="0">
                          <a:solidFill>
                            <a:srgbClr val="002060"/>
                          </a:solidFill>
                          <a:effectLst/>
                          <a:latin typeface="a_CopperGothCpsExp" pitchFamily="34" charset="-52"/>
                          <a:ea typeface="Times New Roman"/>
                          <a:cs typeface="Times New Roman"/>
                        </a:rPr>
                        <a:t>А</a:t>
                      </a:r>
                      <a:endParaRPr lang="ru-RU" sz="1400" i="0" dirty="0">
                        <a:solidFill>
                          <a:srgbClr val="002060"/>
                        </a:solidFill>
                        <a:effectLst/>
                        <a:latin typeface="a_CopperGothCpsExp" pitchFamily="34" charset="-52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solidFill>
                      <a:srgbClr val="F0EBC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0" dirty="0" err="1">
                          <a:solidFill>
                            <a:srgbClr val="002060"/>
                          </a:solidFill>
                          <a:effectLst/>
                          <a:latin typeface="a_CopperGothCpsExp" pitchFamily="34" charset="-52"/>
                          <a:ea typeface="Times New Roman"/>
                          <a:cs typeface="Times New Roman"/>
                        </a:rPr>
                        <a:t>вайшванара</a:t>
                      </a:r>
                      <a:endParaRPr lang="ru-RU" sz="1200" i="0" dirty="0">
                        <a:solidFill>
                          <a:srgbClr val="002060"/>
                        </a:solidFill>
                        <a:effectLst/>
                        <a:latin typeface="a_CopperGothCpsExp" pitchFamily="34" charset="-52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a_CopperGothCpsExp" pitchFamily="34" charset="-52"/>
                          <a:ea typeface="Times New Roman"/>
                          <a:cs typeface="Times New Roman"/>
                        </a:rPr>
                        <a:t>бодрствование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a_CopperGothCpsExp" pitchFamily="34" charset="-52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a_CopperGothCpsExp" pitchFamily="34" charset="-52"/>
                          <a:ea typeface="Times New Roman"/>
                          <a:cs typeface="Times New Roman"/>
                        </a:rPr>
                        <a:t>познание «внешнего»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a_CopperGothCpsExp" pitchFamily="34" charset="-52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a_CopperGothCpsExp" pitchFamily="34" charset="-52"/>
                          <a:ea typeface="Times New Roman"/>
                          <a:cs typeface="Times New Roman"/>
                        </a:rPr>
                        <a:t>«грубое»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a_CopperGothCpsExp" pitchFamily="34" charset="-52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solidFill>
                      <a:srgbClr val="FFFFCC"/>
                    </a:solidFill>
                  </a:tcPr>
                </a:tc>
              </a:tr>
              <a:tr h="9880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i="0" dirty="0">
                          <a:solidFill>
                            <a:srgbClr val="002060"/>
                          </a:solidFill>
                          <a:effectLst/>
                          <a:latin typeface="a_CopperGothCpsExp" pitchFamily="34" charset="-52"/>
                          <a:ea typeface="Times New Roman"/>
                          <a:cs typeface="Times New Roman"/>
                        </a:rPr>
                        <a:t>У</a:t>
                      </a:r>
                      <a:endParaRPr lang="ru-RU" sz="1400" i="0" dirty="0">
                        <a:solidFill>
                          <a:srgbClr val="002060"/>
                        </a:solidFill>
                        <a:effectLst/>
                        <a:latin typeface="a_CopperGothCpsExp" pitchFamily="34" charset="-52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solidFill>
                      <a:srgbClr val="F0EBC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0" dirty="0" err="1">
                          <a:solidFill>
                            <a:srgbClr val="002060"/>
                          </a:solidFill>
                          <a:effectLst/>
                          <a:latin typeface="a_CopperGothCpsExp" pitchFamily="34" charset="-52"/>
                          <a:ea typeface="Times New Roman"/>
                          <a:cs typeface="Times New Roman"/>
                        </a:rPr>
                        <a:t>тайджаса</a:t>
                      </a:r>
                      <a:endParaRPr lang="ru-RU" sz="1200" i="0" dirty="0">
                        <a:solidFill>
                          <a:srgbClr val="002060"/>
                        </a:solidFill>
                        <a:effectLst/>
                        <a:latin typeface="a_CopperGothCpsExp" pitchFamily="34" charset="-52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solidFill>
                      <a:srgbClr val="F0EBC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a_CopperGothCpsExp" pitchFamily="34" charset="-52"/>
                          <a:ea typeface="Times New Roman"/>
                          <a:cs typeface="Times New Roman"/>
                        </a:rPr>
                        <a:t>[легкий] 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a_CopperGothCpsExp" pitchFamily="34" charset="-52"/>
                          <a:ea typeface="Times New Roman"/>
                          <a:cs typeface="Times New Roman"/>
                        </a:rPr>
                        <a:t>сон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a_CopperGothCpsExp" pitchFamily="34" charset="-52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solidFill>
                      <a:srgbClr val="F0EBC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a_CopperGothCpsExp" pitchFamily="34" charset="-52"/>
                          <a:ea typeface="Times New Roman"/>
                          <a:cs typeface="Times New Roman"/>
                        </a:rPr>
                        <a:t>познание «внутреннего»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a_CopperGothCpsExp" pitchFamily="34" charset="-52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solidFill>
                      <a:srgbClr val="F0EBC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a_CopperGothCpsExp" pitchFamily="34" charset="-52"/>
                          <a:ea typeface="Times New Roman"/>
                          <a:cs typeface="Times New Roman"/>
                        </a:rPr>
                        <a:t>«тонкое»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a_CopperGothCpsExp" pitchFamily="34" charset="-52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solidFill>
                      <a:srgbClr val="F0EBC8"/>
                    </a:solidFill>
                  </a:tcPr>
                </a:tc>
              </a:tr>
              <a:tr h="9880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i="0" dirty="0">
                          <a:solidFill>
                            <a:srgbClr val="002060"/>
                          </a:solidFill>
                          <a:effectLst/>
                          <a:latin typeface="a_CopperGothCpsExp" pitchFamily="34" charset="-52"/>
                          <a:ea typeface="Times New Roman"/>
                          <a:cs typeface="Times New Roman"/>
                        </a:rPr>
                        <a:t>М</a:t>
                      </a:r>
                      <a:endParaRPr lang="ru-RU" sz="1400" i="0" dirty="0">
                        <a:solidFill>
                          <a:srgbClr val="002060"/>
                        </a:solidFill>
                        <a:effectLst/>
                        <a:latin typeface="a_CopperGothCpsExp" pitchFamily="34" charset="-52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solidFill>
                      <a:srgbClr val="F0EBC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0" dirty="0" err="1">
                          <a:solidFill>
                            <a:srgbClr val="002060"/>
                          </a:solidFill>
                          <a:effectLst/>
                          <a:latin typeface="a_CopperGothCpsExp" pitchFamily="34" charset="-52"/>
                          <a:ea typeface="Times New Roman"/>
                          <a:cs typeface="Times New Roman"/>
                        </a:rPr>
                        <a:t>праджня</a:t>
                      </a:r>
                      <a:endParaRPr lang="ru-RU" sz="1200" i="0" dirty="0">
                        <a:solidFill>
                          <a:srgbClr val="002060"/>
                        </a:solidFill>
                        <a:effectLst/>
                        <a:latin typeface="a_CopperGothCpsExp" pitchFamily="34" charset="-52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a_CopperGothCpsExp" pitchFamily="34" charset="-52"/>
                          <a:ea typeface="Times New Roman"/>
                          <a:cs typeface="Times New Roman"/>
                        </a:rPr>
                        <a:t>глубокий 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a_CopperGothCpsExp" pitchFamily="34" charset="-52"/>
                          <a:ea typeface="Times New Roman"/>
                          <a:cs typeface="Times New Roman"/>
                        </a:rPr>
                        <a:t>сон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a_CopperGothCpsExp" pitchFamily="34" charset="-52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a_CopperGothCpsExp" pitchFamily="34" charset="-52"/>
                          <a:ea typeface="Times New Roman"/>
                          <a:cs typeface="Times New Roman"/>
                        </a:rPr>
                        <a:t>чистое познание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a_CopperGothCpsExp" pitchFamily="34" charset="-52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a_CopperGothCpsExp" pitchFamily="34" charset="-52"/>
                          <a:ea typeface="Times New Roman"/>
                          <a:cs typeface="Times New Roman"/>
                        </a:rPr>
                        <a:t>блаженство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a_CopperGothCpsExp" pitchFamily="34" charset="-52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solidFill>
                      <a:srgbClr val="FFFFCC"/>
                    </a:solidFill>
                  </a:tcPr>
                </a:tc>
              </a:tr>
              <a:tr h="9101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i="0" dirty="0">
                          <a:solidFill>
                            <a:srgbClr val="002060"/>
                          </a:solidFill>
                          <a:effectLst/>
                          <a:latin typeface="a_CopperGothCpsExp" pitchFamily="34" charset="-52"/>
                          <a:ea typeface="Times New Roman"/>
                          <a:cs typeface="Times New Roman"/>
                        </a:rPr>
                        <a:t>АУМ</a:t>
                      </a:r>
                      <a:endParaRPr lang="ru-RU" sz="1400" i="0" dirty="0">
                        <a:solidFill>
                          <a:srgbClr val="002060"/>
                        </a:solidFill>
                        <a:effectLst/>
                        <a:latin typeface="a_CopperGothCpsExp" pitchFamily="34" charset="-52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solidFill>
                      <a:srgbClr val="F0EBC8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a_CopperGothCpsExp" pitchFamily="34" charset="-52"/>
                          <a:ea typeface="Times New Roman"/>
                          <a:cs typeface="Times New Roman"/>
                        </a:rPr>
                        <a:t>четвертое трансцендентное «неизреченное» состояние 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a_CopperGothCpsExp" pitchFamily="34" charset="-52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ru-RU" sz="1600" i="0" dirty="0" smtClean="0">
                          <a:solidFill>
                            <a:srgbClr val="002060"/>
                          </a:solidFill>
                          <a:effectLst/>
                          <a:latin typeface="a_CopperGothCpsExp" pitchFamily="34" charset="-52"/>
                          <a:ea typeface="Times New Roman"/>
                          <a:cs typeface="Times New Roman"/>
                        </a:rPr>
                        <a:t>ТУРЬЯ), 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a_CopperGothCpsExp" pitchFamily="34" charset="-52"/>
                          <a:ea typeface="Times New Roman"/>
                          <a:cs typeface="Times New Roman"/>
                        </a:rPr>
                        <a:t>лишенное каких-либо атрибутов и тождественное Атману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a_CopperGothCpsExp" pitchFamily="34" charset="-52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solidFill>
                      <a:srgbClr val="F0EBC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082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472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68985" y="836711"/>
            <a:ext cx="8738519" cy="580043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a_CopperGothCpsExp" pitchFamily="34" charset="-52"/>
            </a:endParaRPr>
          </a:p>
          <a:p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_CopperGothCpsExp" pitchFamily="34" charset="-52"/>
              </a:rPr>
              <a:t>АТМАН</a:t>
            </a:r>
          </a:p>
          <a:p>
            <a:r>
              <a:rPr lang="ru-RU" sz="2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_CopperGothCpsExp" pitchFamily="34" charset="-52"/>
              </a:rPr>
              <a:t>(СУБЬЕКТ ПОЗНАНИЯ)</a:t>
            </a:r>
            <a:endParaRPr lang="ru-RU" sz="2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a_CopperGothCpsExp" pitchFamily="34" charset="-52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156176" y="1275970"/>
            <a:ext cx="2376264" cy="9144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_CopperGothCpsExp" pitchFamily="34" charset="-52"/>
              </a:rPr>
              <a:t>ВИШВА</a:t>
            </a:r>
            <a:endParaRPr lang="ru-RU" sz="2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a_CopperGothCpsExp" pitchFamily="34" charset="-52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156176" y="3249988"/>
            <a:ext cx="2376264" cy="914400"/>
          </a:xfrm>
          <a:prstGeom prst="roundRect">
            <a:avLst/>
          </a:prstGeom>
          <a:solidFill>
            <a:srgbClr val="CC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_CopperGothCpsExp" pitchFamily="34" charset="-52"/>
              </a:rPr>
              <a:t>ТАЙДЖАСА</a:t>
            </a:r>
            <a:endParaRPr lang="ru-RU" sz="2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a_CopperGothCpsExp" pitchFamily="34" charset="-52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209983" y="5092394"/>
            <a:ext cx="2376264" cy="9144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_CopperGothCpsExp" pitchFamily="34" charset="-52"/>
              </a:rPr>
              <a:t>ПРАДЖНЯ</a:t>
            </a:r>
            <a:endParaRPr lang="ru-RU" sz="2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a_CopperGothCpsExp" pitchFamily="34" charset="-52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3995936" y="3636989"/>
            <a:ext cx="194421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3923928" y="4521981"/>
            <a:ext cx="1944216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3920570" y="1714494"/>
            <a:ext cx="1944216" cy="1224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Скругленный прямоугольник 9"/>
          <p:cNvSpPr/>
          <p:nvPr/>
        </p:nvSpPr>
        <p:spPr>
          <a:xfrm>
            <a:off x="5993959" y="1245616"/>
            <a:ext cx="2577598" cy="110326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_CopperGothCpsExp" pitchFamily="34" charset="-52"/>
              </a:rPr>
              <a:t>ВИШВА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a_CopperGothCpsExp" pitchFamily="34" charset="-52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993959" y="3140968"/>
            <a:ext cx="2577598" cy="1181929"/>
          </a:xfrm>
          <a:prstGeom prst="roundRect">
            <a:avLst/>
          </a:prstGeom>
          <a:solidFill>
            <a:srgbClr val="CC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_CopperGothCpsExp" pitchFamily="34" charset="-52"/>
              </a:rPr>
              <a:t>ТАЙДЖАСА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a_CopperGothCpsExp" pitchFamily="34" charset="-52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047766" y="5062040"/>
            <a:ext cx="2577598" cy="110326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_CopperGothCpsExp" pitchFamily="34" charset="-52"/>
              </a:rPr>
              <a:t>ПРАДЖНЯ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a_CopperGothCpsExp" pitchFamily="34" charset="-52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3528" y="91480"/>
            <a:ext cx="5472608" cy="91440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_CopperGothCpsExp" pitchFamily="34" charset="-52"/>
              </a:rPr>
              <a:t>Познание </a:t>
            </a:r>
            <a:r>
              <a:rPr lang="ru-RU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_CopperGothCpsExp" pitchFamily="34" charset="-52"/>
              </a:rPr>
              <a:t>атмана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_CopperGothCpsExp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16715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ТРИ   СНА   АТМАНА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63049" y="4687326"/>
            <a:ext cx="5189071" cy="142808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281951"/>
                </a:solidFill>
                <a:effectLst>
                  <a:reflection blurRad="12700" stA="28000" endPos="45000" dist="1000" dir="5400000" sy="-100000" algn="bl" rotWithShape="0"/>
                </a:effectLst>
                <a:latin typeface="a_CopperGothCpsExp" pitchFamily="34" charset="-52"/>
              </a:rPr>
              <a:t>БОДРСТВОВАНИЕ</a:t>
            </a:r>
            <a:endParaRPr lang="ru-RU" sz="3200" b="1" dirty="0">
              <a:ln w="11430">
                <a:solidFill>
                  <a:schemeClr val="tx1"/>
                </a:solidFill>
              </a:ln>
              <a:solidFill>
                <a:srgbClr val="28195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_CopperGothCpsExp" pitchFamily="34" charset="-52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3049" y="3284984"/>
            <a:ext cx="5189071" cy="136815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281951"/>
                </a:solidFill>
                <a:effectLst>
                  <a:reflection blurRad="12700" stA="28000" endPos="45000" dist="1000" dir="5400000" sy="-100000" algn="bl" rotWithShape="0"/>
                </a:effectLst>
                <a:latin typeface="a_CopperGothCpsExp" pitchFamily="34" charset="-52"/>
              </a:rPr>
              <a:t>СНОВИДЕНИЕ</a:t>
            </a:r>
            <a:endParaRPr lang="ru-RU" sz="3200" b="1" dirty="0">
              <a:ln w="11430"/>
              <a:solidFill>
                <a:srgbClr val="28195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_CopperGothCpsExp" pitchFamily="34" charset="-52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63049" y="1806107"/>
            <a:ext cx="5189071" cy="144016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281951"/>
                </a:solidFill>
                <a:effectLst>
                  <a:reflection blurRad="12700" stA="28000" endPos="45000" dist="1000" dir="5400000" sy="-100000" algn="bl" rotWithShape="0"/>
                </a:effectLst>
                <a:latin typeface="a_CopperGothCpsExp" pitchFamily="34" charset="-52"/>
              </a:rPr>
              <a:t>Глубокий СОН</a:t>
            </a:r>
            <a:endParaRPr lang="ru-RU" b="1" dirty="0">
              <a:ln w="11430"/>
              <a:solidFill>
                <a:srgbClr val="28195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_CopperGothCpsExp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38492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856" y="260648"/>
            <a:ext cx="8229600" cy="1143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_CopperGothCpsExp" pitchFamily="34" charset="-52"/>
              </a:rPr>
              <a:t>НЕВЕДЕНИЕ</a:t>
            </a:r>
            <a:endParaRPr lang="ru-RU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a_CopperGothCpsExp" pitchFamily="34" charset="-52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11074" y="1647058"/>
            <a:ext cx="3627722" cy="2098619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a_CopperGothCpsExp" pitchFamily="34" charset="-52"/>
              </a:rPr>
              <a:t>ПРИЧИНА</a:t>
            </a:r>
          </a:p>
          <a:p>
            <a:pPr algn="ctr"/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_CopperGothCpsExp" pitchFamily="34" charset="-52"/>
            </a:endParaRPr>
          </a:p>
          <a:p>
            <a:pPr algn="ctr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_CopperGothCpsExp" pitchFamily="34" charset="-52"/>
              </a:rPr>
              <a:t>ОТСУТСТВИЕ</a:t>
            </a:r>
          </a:p>
          <a:p>
            <a:pPr algn="ctr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_CopperGothCpsExp" pitchFamily="34" charset="-52"/>
              </a:rPr>
              <a:t>ОСОЗНАНИЯ </a:t>
            </a:r>
          </a:p>
          <a:p>
            <a:pPr algn="ctr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_CopperGothCpsExp" pitchFamily="34" charset="-52"/>
              </a:rPr>
              <a:t>РЕАЛЬНОСТИ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_CopperGothCpsExp" pitchFamily="34" charset="-52"/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4183175" y="232023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161583" y="2059436"/>
            <a:ext cx="3528392" cy="1006222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_CopperGothCpsExp" pitchFamily="34" charset="-52"/>
              </a:rPr>
              <a:t>СОН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a_CopperGothCpsExp" pitchFamily="34" charset="-52"/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1907704" y="3735756"/>
            <a:ext cx="484632" cy="8453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8075" y="4581128"/>
            <a:ext cx="3487861" cy="150895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a_CopperGothCpsExp" pitchFamily="34" charset="-52"/>
              </a:rPr>
              <a:t>ПОСЛЕДСТВИЕ</a:t>
            </a:r>
          </a:p>
          <a:p>
            <a:pPr algn="ctr"/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_CopperGothCpsExp" pitchFamily="34" charset="-52"/>
            </a:endParaRPr>
          </a:p>
          <a:p>
            <a:pPr algn="ctr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_CopperGothCpsExp" pitchFamily="34" charset="-52"/>
              </a:rPr>
              <a:t>НЕВЕРНОЕ</a:t>
            </a:r>
          </a:p>
          <a:p>
            <a:pPr algn="ctr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_CopperGothCpsExp" pitchFamily="34" charset="-52"/>
              </a:rPr>
              <a:t>ВОСПРИЯТИЕ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_CopperGothCpsExp" pitchFamily="34" charset="-52"/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4079936" y="539265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4067944" y="466603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148064" y="4236264"/>
            <a:ext cx="3528392" cy="9144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_CopperGothCpsExp" pitchFamily="34" charset="-52"/>
              </a:rPr>
              <a:t>СНОВИДЕНИЕ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a_CopperGothCpsExp" pitchFamily="34" charset="-52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148064" y="5212993"/>
            <a:ext cx="3528392" cy="9144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_CopperGothCpsExp" pitchFamily="34" charset="-52"/>
              </a:rPr>
              <a:t>БОДРСТВОВАНИЕ</a:t>
            </a:r>
            <a:endParaRPr lang="ru-RU" sz="23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a_CopperGothCpsExp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90970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70" y="3344012"/>
            <a:ext cx="4305497" cy="3325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solidFill>
            <a:srgbClr val="FFFFCC"/>
          </a:solidFill>
        </p:spPr>
        <p:txBody>
          <a:bodyPr>
            <a:noAutofit/>
          </a:bodyPr>
          <a:lstStyle/>
          <a:p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101"/>
                </a:solidFill>
                <a:effectLst>
                  <a:reflection blurRad="12700" stA="28000" endPos="45000" dist="1000" dir="5400000" sy="-100000" algn="bl" rotWithShape="0"/>
                </a:effectLst>
                <a:latin typeface="a_CopperGothCpsExp" pitchFamily="34" charset="-52"/>
              </a:rPr>
              <a:t>СНЫ  СОЗНАНИЯ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101"/>
              </a:solidFill>
              <a:effectLst>
                <a:reflection blurRad="12700" stA="28000" endPos="45000" dist="1000" dir="5400000" sy="-100000" algn="bl" rotWithShape="0"/>
              </a:effectLst>
              <a:latin typeface="a_CopperGothCpsExp" pitchFamily="34" charset="-52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-1259" y="1999678"/>
            <a:ext cx="7560840" cy="1512168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_CopperGothCpsExp" pitchFamily="34" charset="-52"/>
              </a:rPr>
              <a:t>Глубокий сон -</a:t>
            </a:r>
          </a:p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101"/>
                </a:solidFill>
                <a:effectLst>
                  <a:reflection blurRad="12700" stA="28000" endPos="45000" dist="1000" dir="5400000" sy="-100000" algn="bl" rotWithShape="0"/>
                </a:effectLst>
                <a:latin typeface="a_CopperGothCpsExp" pitchFamily="34" charset="-52"/>
              </a:rPr>
              <a:t>Веревка не 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101"/>
                </a:solidFill>
                <a:effectLst>
                  <a:reflection blurRad="12700" stA="28000" endPos="45000" dist="1000" dir="5400000" sy="-100000" algn="bl" rotWithShape="0"/>
                </a:effectLst>
                <a:latin typeface="a_CopperGothCpsExp" pitchFamily="34" charset="-52"/>
              </a:rPr>
              <a:t>распознается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101"/>
              </a:solidFill>
              <a:effectLst>
                <a:reflection blurRad="12700" stA="28000" endPos="45000" dist="1000" dir="5400000" sy="-100000" algn="bl" rotWithShape="0"/>
              </a:effectLst>
              <a:latin typeface="a_CopperGothCpsExp" pitchFamily="34" charset="-52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540462" y="4106001"/>
            <a:ext cx="4493516" cy="2664296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_CopperGothCpsExp" pitchFamily="34" charset="-52"/>
              </a:rPr>
              <a:t>Сновидение </a:t>
            </a:r>
          </a:p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_CopperGothCpsExp" pitchFamily="34" charset="-52"/>
              </a:rPr>
              <a:t>и бодрствование</a:t>
            </a:r>
          </a:p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_CopperGothCpsExp" pitchFamily="34" charset="-52"/>
              </a:rPr>
              <a:t>-</a:t>
            </a:r>
          </a:p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101"/>
                </a:solidFill>
                <a:effectLst>
                  <a:reflection blurRad="12700" stA="28000" endPos="45000" dist="1000" dir="5400000" sy="-100000" algn="bl" rotWithShape="0"/>
                </a:effectLst>
                <a:latin typeface="a_CopperGothCpsExp" pitchFamily="34" charset="-52"/>
              </a:rPr>
              <a:t>Видится 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101"/>
                </a:solidFill>
                <a:effectLst>
                  <a:reflection blurRad="12700" stA="28000" endPos="45000" dist="1000" dir="5400000" sy="-100000" algn="bl" rotWithShape="0"/>
                </a:effectLst>
                <a:latin typeface="a_CopperGothCpsExp" pitchFamily="34" charset="-52"/>
              </a:rPr>
              <a:t>змея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101"/>
              </a:solidFill>
              <a:effectLst>
                <a:reflection blurRad="12700" stA="28000" endPos="45000" dist="1000" dir="5400000" sy="-100000" algn="bl" rotWithShape="0"/>
              </a:effectLst>
              <a:latin typeface="a_CopperGothCpsExp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35501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7066" y="264920"/>
            <a:ext cx="8433629" cy="590465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15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_CopperGothCpsExp" pitchFamily="34" charset="-52"/>
              </a:rPr>
              <a:t>ТУРИЯ</a:t>
            </a:r>
          </a:p>
          <a:p>
            <a:pPr algn="ctr"/>
            <a:endParaRPr lang="ru-RU" sz="5400" b="1" cap="all" dirty="0" smtClean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  <a:latin typeface="a_CopperGothCpsExp" pitchFamily="34" charset="-52"/>
            </a:endParaRPr>
          </a:p>
          <a:p>
            <a:pPr algn="ctr"/>
            <a:r>
              <a:rPr lang="ru-RU" sz="54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a_CopperGothCpsExp" pitchFamily="34" charset="-52"/>
              </a:rPr>
              <a:t>НЕ   СПИТ</a:t>
            </a:r>
          </a:p>
          <a:p>
            <a:pPr algn="ctr"/>
            <a:r>
              <a:rPr lang="ru-RU" sz="54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a_CopperGothCpsExp" pitchFamily="34" charset="-52"/>
              </a:rPr>
              <a:t>    НЕ    ГРЕЗИТ </a:t>
            </a:r>
            <a:endParaRPr lang="ru-RU" sz="5400" b="1" cap="all" dirty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  <a:latin typeface="a_CopperGothCpsExp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1918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4077</TotalTime>
  <Words>266</Words>
  <Application>Microsoft Office PowerPoint</Application>
  <PresentationFormat>Экран (4:3)</PresentationFormat>
  <Paragraphs>154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ШРИ ГАУДАПАДА</vt:lpstr>
      <vt:lpstr>Презентация PowerPoint</vt:lpstr>
      <vt:lpstr>ЧЕТЫРЕ СТОПЫ БРАХМАНА</vt:lpstr>
      <vt:lpstr>Презентация PowerPoint</vt:lpstr>
      <vt:lpstr>Презентация PowerPoint</vt:lpstr>
      <vt:lpstr>ТРИ   СНА   АТМАНА</vt:lpstr>
      <vt:lpstr>НЕВЕДЕНИЕ</vt:lpstr>
      <vt:lpstr>СНЫ  СОЗНАНИЯ</vt:lpstr>
      <vt:lpstr>Презентация PowerPoint</vt:lpstr>
      <vt:lpstr>СРАВНИТЕЛЬНЫЙ АНАЛИЗ</vt:lpstr>
      <vt:lpstr>ВСЕ  ЧТО  ОН   ЧУВСТВУЕТ    ЭТО   ЕГО  СОБСТВЕННОЕ СОЗНАНИЕ</vt:lpstr>
      <vt:lpstr>ДЖИВАТМАН И ПАРАМАТМАН</vt:lpstr>
      <vt:lpstr>Ни одна душа  не является рожденной</vt:lpstr>
      <vt:lpstr>АДЖАТА ВАДА</vt:lpstr>
      <vt:lpstr>ДУШЕ  НЕОТКУДА РОЖДАТЬСЯ   ТАК КАК   В АТМАНЕ  ВСЕ ВЕЧНО</vt:lpstr>
      <vt:lpstr>Невозможность трансмутации  ПРИРОДЫ</vt:lpstr>
      <vt:lpstr>Хоть и кажется,  но не существует</vt:lpstr>
      <vt:lpstr>Презентация PowerPoint</vt:lpstr>
      <vt:lpstr>АБСОЛЮТНАЯ ИСТИНА</vt:lpstr>
      <vt:lpstr>Презентация PowerPoint</vt:lpstr>
      <vt:lpstr>БРАХМАН</vt:lpstr>
      <vt:lpstr>ОСВОБОЖДЕНИЕ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Sadhu</dc:creator>
  <cp:lastModifiedBy>Sadhu</cp:lastModifiedBy>
  <cp:revision>128</cp:revision>
  <dcterms:created xsi:type="dcterms:W3CDTF">2017-10-09T18:40:51Z</dcterms:created>
  <dcterms:modified xsi:type="dcterms:W3CDTF">2017-10-18T15:22:27Z</dcterms:modified>
</cp:coreProperties>
</file>